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01" r:id="rId2"/>
    <p:sldId id="521" r:id="rId3"/>
    <p:sldId id="625" r:id="rId4"/>
    <p:sldId id="633" r:id="rId5"/>
    <p:sldId id="639" r:id="rId6"/>
    <p:sldId id="634" r:id="rId7"/>
    <p:sldId id="635" r:id="rId8"/>
    <p:sldId id="647" r:id="rId9"/>
    <p:sldId id="636" r:id="rId10"/>
    <p:sldId id="644" r:id="rId11"/>
    <p:sldId id="657" r:id="rId12"/>
    <p:sldId id="670" r:id="rId13"/>
    <p:sldId id="671" r:id="rId14"/>
    <p:sldId id="672" r:id="rId15"/>
    <p:sldId id="673" r:id="rId16"/>
    <p:sldId id="674" r:id="rId17"/>
    <p:sldId id="675" r:id="rId18"/>
    <p:sldId id="676" r:id="rId19"/>
    <p:sldId id="687" r:id="rId20"/>
    <p:sldId id="679" r:id="rId21"/>
    <p:sldId id="640" r:id="rId22"/>
    <p:sldId id="677" r:id="rId23"/>
    <p:sldId id="678" r:id="rId24"/>
    <p:sldId id="688" r:id="rId25"/>
    <p:sldId id="690" r:id="rId26"/>
    <p:sldId id="689" r:id="rId27"/>
    <p:sldId id="683" r:id="rId28"/>
    <p:sldId id="682" r:id="rId29"/>
  </p:sldIdLst>
  <p:sldSz cx="9144000" cy="5143500" type="screen16x9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00" autoAdjust="0"/>
    <p:restoredTop sz="95160" autoAdjust="0"/>
  </p:normalViewPr>
  <p:slideViewPr>
    <p:cSldViewPr snapToGrid="0">
      <p:cViewPr varScale="1">
        <p:scale>
          <a:sx n="105" d="100"/>
          <a:sy n="105" d="100"/>
        </p:scale>
        <p:origin x="81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2024/8/30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 err="1"/>
              <a:t>ahat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1/2;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bhat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5/6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02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 err="1"/>
              <a:t>ahat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1/2;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bhat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5/6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160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 err="1"/>
              <a:t>ahat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1/2;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bhat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5/6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54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 err="1"/>
              <a:t>ahat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1/2;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bhat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5/6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635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 err="1"/>
              <a:t>ahat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1/2;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bhat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5/6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417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 err="1"/>
              <a:t>ahat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1/2;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bhat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5/6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9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 err="1"/>
              <a:t>ahat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1/2;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bhat</a:t>
            </a:r>
            <a:r>
              <a:rPr lang="zh-CN" altLang="en-US" baseline="0" dirty="0"/>
              <a:t> </a:t>
            </a:r>
            <a:r>
              <a:rPr lang="en-US" altLang="zh-CN" baseline="0" dirty="0"/>
              <a:t>=</a:t>
            </a:r>
            <a:r>
              <a:rPr lang="zh-CN" altLang="en-US" baseline="0" dirty="0"/>
              <a:t> </a:t>
            </a:r>
            <a:r>
              <a:rPr lang="en-US" altLang="zh-CN" baseline="0" dirty="0"/>
              <a:t>5/6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102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 userDrawn="1"/>
            </p:nvSpPr>
            <p:spPr>
              <a:xfrm>
                <a:off x="8730114" y="1549667"/>
                <a:ext cx="366260" cy="22587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altLang="zh-CN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85000"/>
                      </a:schemeClr>
                    </a:solidFill>
                  </a:rPr>
                  <a:t>@</a:t>
                </a: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85000"/>
                      </a:schemeClr>
                    </a:solidFill>
                  </a:rPr>
                  <a:t>R</a:t>
                </a: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85000"/>
                      </a:schemeClr>
                    </a:solidFill>
                  </a:rPr>
                  <a:t>U</a:t>
                </a: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  <a:endParaRPr lang="zh-CN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8730114" y="1549667"/>
                <a:ext cx="366260" cy="2258729"/>
              </a:xfrm>
              <a:prstGeom prst="rect">
                <a:avLst/>
              </a:prstGeom>
              <a:blipFill>
                <a:blip r:embed="rId17"/>
                <a:stretch>
                  <a:fillRect l="-13846" r="-1076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分类：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梯度下降算法入门</a:t>
            </a: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65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Pre</a:t>
            </a:r>
            <a:r>
              <a:rPr lang="zh-CN" altLang="en-US" dirty="0"/>
              <a:t>梯度下降算法入门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梯度下降法的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讨论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r>
                  <a:rPr lang="zh-CN" altLang="en-US" dirty="0"/>
                  <a:t>求解一维函数的最小值：考虑下面的一维函数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zh-CN" i="1" dirty="0">
                        <a:latin typeface="Cambria Math" charset="0"/>
                      </a:rPr>
                      <m:t>=(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altLang="zh-CN" i="1" dirty="0">
                        <a:latin typeface="Cambria Math" charset="0"/>
                      </a:rPr>
                      <m:t>−15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altLang="zh-CN" i="1" dirty="0">
                        <a:latin typeface="Cambria Math" charset="0"/>
                      </a:rPr>
                      <m:t>+80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charset="0"/>
                      </a:rPr>
                      <m:t>−180</m:t>
                    </m:r>
                    <m:r>
                      <a:rPr lang="en-US" altLang="zh-CN" i="1" dirty="0">
                        <a:latin typeface="Cambria Math" charset="0"/>
                      </a:rPr>
                      <m:t>𝑥</m:t>
                    </m:r>
                    <m:r>
                      <a:rPr lang="en-US" altLang="zh-CN" i="1" dirty="0">
                        <a:latin typeface="Cambria Math" charset="0"/>
                      </a:rPr>
                      <m:t>+144)/10</m:t>
                    </m:r>
                  </m:oMath>
                </a14:m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619" y="2146300"/>
            <a:ext cx="3206451" cy="2282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6177556" y="2565691"/>
                <a:ext cx="2286993" cy="1171284"/>
              </a:xfrm>
              <a:prstGeom prst="wedgeRoundRectCallout">
                <a:avLst>
                  <a:gd name="adj1" fmla="val -95522"/>
                  <a:gd name="adj2" fmla="val 77964"/>
                  <a:gd name="adj3" fmla="val 16667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如何求解：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unc>
                        <m:funcPr>
                          <m:ctrlPr>
                            <a:rPr lang="zh-CN" alt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zh-CN" alt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𝑥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𝑓</m:t>
                              </m:r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556" y="2565691"/>
                <a:ext cx="2286993" cy="1171284"/>
              </a:xfrm>
              <a:prstGeom prst="wedgeRoundRectCallout">
                <a:avLst>
                  <a:gd name="adj1" fmla="val -95522"/>
                  <a:gd name="adj2" fmla="val 7796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5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Pre</a:t>
            </a:r>
            <a:r>
              <a:rPr lang="zh-CN" altLang="en-US" dirty="0"/>
              <a:t>梯度下降算法入门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一维梯度下降方法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在最小值点左侧，导数是负数 </a:t>
                </a:r>
                <a:r>
                  <a:rPr lang="zh-CN" altLang="en-US" dirty="0"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sym typeface="Wingdings"/>
                      </a:rPr>
                      <m:t>𝑥</m:t>
                    </m:r>
                  </m:oMath>
                </a14:m>
                <a:r>
                  <a:rPr lang="zh-CN" altLang="en-US" dirty="0"/>
                  <a:t>应该增大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在最小值点右侧，导数是正数 </a:t>
                </a:r>
                <a:r>
                  <a:rPr lang="zh-CN" altLang="en-US" dirty="0"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sym typeface="Wingdings"/>
                      </a:rPr>
                      <m:t>𝑥</m:t>
                    </m:r>
                  </m:oMath>
                </a14:m>
                <a:r>
                  <a:rPr lang="zh-CN" altLang="en-US" dirty="0">
                    <a:sym typeface="Wingdings"/>
                  </a:rPr>
                  <a:t>应该减小</a:t>
                </a:r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85" y="2170880"/>
            <a:ext cx="7603930" cy="2485059"/>
          </a:xfrm>
          <a:prstGeom prst="rect">
            <a:avLst/>
          </a:prstGeom>
        </p:spPr>
      </p:pic>
      <p:sp>
        <p:nvSpPr>
          <p:cNvPr id="7" name="Right Brace 5"/>
          <p:cNvSpPr/>
          <p:nvPr/>
        </p:nvSpPr>
        <p:spPr>
          <a:xfrm>
            <a:off x="5838459" y="1068551"/>
            <a:ext cx="315389" cy="976718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6"/>
          <p:cNvSpPr txBox="1"/>
          <p:nvPr/>
        </p:nvSpPr>
        <p:spPr>
          <a:xfrm>
            <a:off x="6336168" y="1126023"/>
            <a:ext cx="22000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导数告诉我们：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往哪个</a:t>
            </a:r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方向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走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应该走</a:t>
            </a:r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多远</a:t>
            </a:r>
            <a:endParaRPr lang="en-US" sz="16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455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Pre</a:t>
            </a:r>
            <a:r>
              <a:rPr lang="zh-CN" altLang="en-US" dirty="0"/>
              <a:t>梯度下降算法入门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一维梯度下降算法：极简实现版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输入：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gradient:</a:t>
                </a:r>
                <a:r>
                  <a:rPr lang="zh-CN" altLang="en-US" dirty="0"/>
                  <a:t> 梯度（导数）函数</a:t>
                </a:r>
                <a:endParaRPr lang="en-US" altLang="zh-CN" dirty="0"/>
              </a:p>
              <a:p>
                <a:pPr lvl="2"/>
                <a:r>
                  <a:rPr lang="en-US" altLang="zh-CN" dirty="0" err="1"/>
                  <a:t>init_guess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初始猜测</a:t>
                </a:r>
                <a:endParaRPr lang="en-US" altLang="zh-CN" dirty="0"/>
              </a:p>
              <a:p>
                <a:pPr lvl="2"/>
                <a:r>
                  <a:rPr lang="en-US" altLang="zh-CN" dirty="0" err="1"/>
                  <a:t>learn_rate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学习率</a:t>
                </a:r>
                <a:endParaRPr lang="en-US" altLang="zh-CN" dirty="0"/>
              </a:p>
              <a:p>
                <a:pPr lvl="2"/>
                <a:r>
                  <a:rPr lang="en-US" altLang="zh-CN" dirty="0" err="1"/>
                  <a:t>n_iter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迭代次数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输出：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求解的极小值点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10" y="3483306"/>
            <a:ext cx="68326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21" y="1700544"/>
            <a:ext cx="3937379" cy="92494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8" name="Straight Arrow Connector 8"/>
          <p:cNvCxnSpPr/>
          <p:nvPr/>
        </p:nvCxnSpPr>
        <p:spPr>
          <a:xfrm flipV="1">
            <a:off x="4913194" y="2702256"/>
            <a:ext cx="1064526" cy="14603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/>
          <p:nvPr/>
        </p:nvSpPr>
        <p:spPr>
          <a:xfrm>
            <a:off x="1610436" y="4189862"/>
            <a:ext cx="4817660" cy="265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1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Pre</a:t>
            </a:r>
            <a:r>
              <a:rPr lang="zh-CN" altLang="en-US" dirty="0"/>
              <a:t>梯度下降算法入门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定义梯度函数</a:t>
            </a:r>
            <a:r>
              <a:rPr lang="en-US" altLang="zh-CN" dirty="0"/>
              <a:t>gradient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选择超参数</a:t>
            </a:r>
            <a:endParaRPr lang="en-US" altLang="zh-CN" dirty="0"/>
          </a:p>
          <a:p>
            <a:pPr lvl="1"/>
            <a:r>
              <a:rPr lang="en-US" altLang="zh-CN" dirty="0" err="1"/>
              <a:t>init_guess</a:t>
            </a:r>
            <a:r>
              <a:rPr lang="zh-CN" altLang="en-US" dirty="0"/>
              <a:t>：一般是随机选择；作为示例，可以选择 </a:t>
            </a:r>
            <a:r>
              <a:rPr lang="en-US" altLang="zh-CN" b="1" dirty="0"/>
              <a:t>1</a:t>
            </a:r>
          </a:p>
          <a:p>
            <a:pPr lvl="1"/>
            <a:r>
              <a:rPr lang="en-US" altLang="zh-CN" dirty="0" err="1"/>
              <a:t>n_iter</a:t>
            </a:r>
            <a:r>
              <a:rPr lang="en-US" altLang="zh-CN" dirty="0"/>
              <a:t>:</a:t>
            </a:r>
            <a:r>
              <a:rPr lang="zh-CN" altLang="en-US" dirty="0"/>
              <a:t> 根据实际情况，选择迭代次数；作为示例，请选择 </a:t>
            </a:r>
            <a:r>
              <a:rPr lang="en-US" altLang="zh-CN" b="1" dirty="0"/>
              <a:t>20</a:t>
            </a:r>
          </a:p>
          <a:p>
            <a:pPr lvl="1"/>
            <a:r>
              <a:rPr lang="en-US" altLang="zh-CN" dirty="0" err="1">
                <a:solidFill>
                  <a:srgbClr val="C00000"/>
                </a:solidFill>
              </a:rPr>
              <a:t>learn_rate</a:t>
            </a:r>
            <a:r>
              <a:rPr lang="en-US" altLang="zh-CN" dirty="0">
                <a:solidFill>
                  <a:srgbClr val="C00000"/>
                </a:solidFill>
              </a:rPr>
              <a:t>:</a:t>
            </a:r>
            <a:r>
              <a:rPr lang="zh-CN" altLang="en-US" dirty="0">
                <a:solidFill>
                  <a:srgbClr val="C00000"/>
                </a:solidFill>
              </a:rPr>
              <a:t> 应该如何选择？做一些尝试</a:t>
            </a:r>
            <a:endParaRPr lang="en-US" altLang="zh-CN" dirty="0">
              <a:solidFill>
                <a:srgbClr val="C00000"/>
              </a:solidFill>
            </a:endParaRPr>
          </a:p>
          <a:p>
            <a:endParaRPr kumimoji="1" lang="en-US" altLang="zh-CN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10" y="3483306"/>
            <a:ext cx="68326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5"/>
          <p:cNvSpPr/>
          <p:nvPr/>
        </p:nvSpPr>
        <p:spPr>
          <a:xfrm>
            <a:off x="1610436" y="4189862"/>
            <a:ext cx="4817660" cy="265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27" y="1302223"/>
            <a:ext cx="5041900" cy="5461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7EE26B-C735-4CA0-9AA1-604F5EC26971}"/>
                  </a:ext>
                </a:extLst>
              </p:cNvPr>
              <p:cNvSpPr txBox="1"/>
              <p:nvPr/>
            </p:nvSpPr>
            <p:spPr>
              <a:xfrm>
                <a:off x="6067425" y="941981"/>
                <a:ext cx="3026835" cy="9161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charset="0"/>
                        </a:rPr>
                        <m:t>=(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charset="0"/>
                        </a:rPr>
                        <m:t>−15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charset="0"/>
                        </a:rPr>
                        <m:t>+80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charset="0"/>
                        </a:rPr>
                        <m:t>−180</m:t>
                      </m:r>
                      <m:r>
                        <a:rPr lang="en-US" altLang="zh-CN" b="0" i="1" dirty="0" smtClean="0">
                          <a:latin typeface="Cambria Math" charset="0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charset="0"/>
                        </a:rPr>
                        <m:t>+144)/10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A7EE26B-C735-4CA0-9AA1-604F5EC2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425" y="941981"/>
                <a:ext cx="3026835" cy="916148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A8352C22-685B-481C-9FA9-3CA770C5BDCF}"/>
              </a:ext>
            </a:extLst>
          </p:cNvPr>
          <p:cNvSpPr/>
          <p:nvPr/>
        </p:nvSpPr>
        <p:spPr>
          <a:xfrm>
            <a:off x="4887686" y="798787"/>
            <a:ext cx="1128485" cy="456699"/>
          </a:xfrm>
          <a:custGeom>
            <a:avLst/>
            <a:gdLst>
              <a:gd name="connsiteX0" fmla="*/ 1128485 w 1128485"/>
              <a:gd name="connsiteY0" fmla="*/ 228099 h 456699"/>
              <a:gd name="connsiteX1" fmla="*/ 725714 w 1128485"/>
              <a:gd name="connsiteY1" fmla="*/ 6756 h 456699"/>
              <a:gd name="connsiteX2" fmla="*/ 0 w 1128485"/>
              <a:gd name="connsiteY2" fmla="*/ 456699 h 456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8485" h="456699">
                <a:moveTo>
                  <a:pt x="1128485" y="228099"/>
                </a:moveTo>
                <a:cubicBezTo>
                  <a:pt x="1021140" y="98377"/>
                  <a:pt x="913795" y="-31344"/>
                  <a:pt x="725714" y="6756"/>
                </a:cubicBezTo>
                <a:cubicBezTo>
                  <a:pt x="537633" y="44856"/>
                  <a:pt x="268816" y="250777"/>
                  <a:pt x="0" y="456699"/>
                </a:cubicBezTo>
              </a:path>
            </a:pathLst>
          </a:custGeom>
          <a:noFill/>
          <a:ln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257518-1F4F-4183-ABE7-046CC23F3B6D}"/>
              </a:ext>
            </a:extLst>
          </p:cNvPr>
          <p:cNvSpPr/>
          <p:nvPr/>
        </p:nvSpPr>
        <p:spPr>
          <a:xfrm>
            <a:off x="4679720" y="71676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导数</a:t>
            </a:r>
          </a:p>
        </p:txBody>
      </p:sp>
    </p:spTree>
    <p:extLst>
      <p:ext uri="{BB962C8B-B14F-4D97-AF65-F5344CB8AC3E}">
        <p14:creationId xmlns:p14="http://schemas.microsoft.com/office/powerpoint/2010/main" val="241873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Pre</a:t>
            </a:r>
            <a:r>
              <a:rPr lang="zh-CN" altLang="en-US" dirty="0"/>
              <a:t>梯度下降算法入门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学习率的选择</a:t>
                </a:r>
                <a:endParaRPr lang="en-US" altLang="zh-CN" dirty="0"/>
              </a:p>
              <a:p>
                <a:r>
                  <a:rPr lang="zh-CN" altLang="en-US" dirty="0"/>
                  <a:t>选择一个很小的学习率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𝛼</m:t>
                    </m:r>
                    <m:r>
                      <a:rPr lang="en-US" altLang="zh-CN" i="1">
                        <a:latin typeface="Cambria Math" charset="0"/>
                      </a:rPr>
                      <m:t>=0.01</m:t>
                    </m:r>
                  </m:oMath>
                </a14:m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208" y="1103169"/>
            <a:ext cx="4530180" cy="317831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850976" y="4470340"/>
            <a:ext cx="341632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参数变化缓慢，应该如何解决？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8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81" y="1880011"/>
            <a:ext cx="3345327" cy="292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Pre</a:t>
            </a:r>
            <a:r>
              <a:rPr lang="zh-CN" altLang="en-US" dirty="0"/>
              <a:t>梯度下降算法入门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学习率的选择</a:t>
                </a:r>
                <a:endParaRPr lang="en-US" altLang="zh-CN" dirty="0"/>
              </a:p>
              <a:p>
                <a:r>
                  <a:rPr lang="zh-CN" altLang="en-US" dirty="0"/>
                  <a:t>选择一个略小的学习率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𝛼</m:t>
                    </m:r>
                    <m:r>
                      <a:rPr lang="en-US" altLang="zh-CN" i="1">
                        <a:latin typeface="Cambria Math" charset="0"/>
                      </a:rPr>
                      <m:t>=0.3</m:t>
                    </m:r>
                  </m:oMath>
                </a14:m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7"/>
          <p:cNvSpPr txBox="1"/>
          <p:nvPr/>
        </p:nvSpPr>
        <p:spPr>
          <a:xfrm>
            <a:off x="1279368" y="4294485"/>
            <a:ext cx="2494594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梯度已经减为</a:t>
            </a:r>
            <a:r>
              <a:rPr lang="en-US" altLang="zh-CN" sz="2400" dirty="0">
                <a:solidFill>
                  <a:srgbClr val="C00000"/>
                </a:solidFill>
              </a:rPr>
              <a:t>0</a:t>
            </a:r>
            <a:r>
              <a:rPr lang="zh-CN" altLang="en-US" sz="2400" dirty="0">
                <a:solidFill>
                  <a:srgbClr val="C00000"/>
                </a:solidFill>
              </a:rPr>
              <a:t>！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7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40" y="1021863"/>
            <a:ext cx="4440986" cy="3168000"/>
          </a:xfrm>
          <a:prstGeom prst="rect">
            <a:avLst/>
          </a:prstGeom>
        </p:spPr>
      </p:pic>
      <p:pic>
        <p:nvPicPr>
          <p:cNvPr id="8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16" y="1829201"/>
            <a:ext cx="3206408" cy="1951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11"/>
          <p:cNvSpPr/>
          <p:nvPr/>
        </p:nvSpPr>
        <p:spPr>
          <a:xfrm>
            <a:off x="316176" y="3624618"/>
            <a:ext cx="3996000" cy="265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12"/>
          <p:cNvCxnSpPr/>
          <p:nvPr/>
        </p:nvCxnSpPr>
        <p:spPr>
          <a:xfrm flipH="1">
            <a:off x="2811439" y="3889767"/>
            <a:ext cx="300251" cy="3000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ular Callout 16"/>
          <p:cNvSpPr/>
          <p:nvPr/>
        </p:nvSpPr>
        <p:spPr>
          <a:xfrm>
            <a:off x="4942030" y="4235937"/>
            <a:ext cx="3576269" cy="634513"/>
          </a:xfrm>
          <a:prstGeom prst="wedgeRoundRectCallout">
            <a:avLst>
              <a:gd name="adj1" fmla="val -21074"/>
              <a:gd name="adj2" fmla="val -15407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梯度下降可能陷入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局部最优（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Local Minima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353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Pre</a:t>
            </a:r>
            <a:r>
              <a:rPr lang="zh-CN" altLang="en-US" dirty="0"/>
              <a:t>梯度下降算法入门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学习率的选择</a:t>
                </a:r>
                <a:endParaRPr kumimoji="1" lang="en-US" altLang="zh-CN" dirty="0"/>
              </a:p>
              <a:p>
                <a:r>
                  <a:rPr lang="zh-CN" altLang="en-US" dirty="0"/>
                  <a:t>选择一个大一些的学习率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𝛼</m:t>
                    </m:r>
                    <m:r>
                      <a:rPr lang="en-US" altLang="zh-CN" i="1">
                        <a:latin typeface="Cambria Math" charset="0"/>
                      </a:rPr>
                      <m:t>=0.9</m:t>
                    </m:r>
                  </m:oMath>
                </a14:m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701" y="1294059"/>
            <a:ext cx="4440987" cy="3168000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1902427"/>
            <a:ext cx="3032992" cy="2376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14"/>
          <p:cNvSpPr txBox="1"/>
          <p:nvPr/>
        </p:nvSpPr>
        <p:spPr>
          <a:xfrm>
            <a:off x="1213215" y="4544333"/>
            <a:ext cx="7168437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更大的学习率可以使算法在更大的范围内进行试探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31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Pre</a:t>
            </a:r>
            <a:r>
              <a:rPr lang="zh-CN" altLang="en-US" dirty="0"/>
              <a:t>梯度下降算法入门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学习率的选择</a:t>
                </a:r>
                <a:endParaRPr kumimoji="1" lang="en-US" altLang="zh-CN" dirty="0"/>
              </a:p>
              <a:p>
                <a:r>
                  <a:rPr lang="zh-CN" altLang="en-US" dirty="0"/>
                  <a:t>选择一个再大一些的学习率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𝛼</m:t>
                    </m:r>
                    <m:r>
                      <a:rPr lang="en-US" altLang="zh-CN" i="1">
                        <a:latin typeface="Cambria Math" charset="0"/>
                      </a:rPr>
                      <m:t>=0.95</m:t>
                    </m:r>
                  </m:oMath>
                </a14:m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1" y="1953682"/>
            <a:ext cx="6773333" cy="21147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4002" y="4113431"/>
            <a:ext cx="582730" cy="582730"/>
          </a:xfrm>
          <a:prstGeom prst="rect">
            <a:avLst/>
          </a:prstGeom>
        </p:spPr>
      </p:pic>
      <p:sp>
        <p:nvSpPr>
          <p:cNvPr id="8" name="Rectangle 10"/>
          <p:cNvSpPr/>
          <p:nvPr/>
        </p:nvSpPr>
        <p:spPr>
          <a:xfrm>
            <a:off x="2199998" y="4220130"/>
            <a:ext cx="4095294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Helvetica Neue" charset="0"/>
              </a:rPr>
              <a:t>请你解释出现上述情况的原因？</a:t>
            </a:r>
            <a:endParaRPr lang="en-US" altLang="zh-CN" sz="2000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9" name="矩形: 圆角 5">
            <a:extLst>
              <a:ext uri="{FF2B5EF4-FFF2-40B4-BE49-F238E27FC236}">
                <a16:creationId xmlns:a16="http://schemas.microsoft.com/office/drawing/2014/main" id="{EF502998-DB8F-40E8-AAC9-BBD0BDAE7561}"/>
              </a:ext>
            </a:extLst>
          </p:cNvPr>
          <p:cNvSpPr/>
          <p:nvPr/>
        </p:nvSpPr>
        <p:spPr>
          <a:xfrm>
            <a:off x="4029077" y="2357966"/>
            <a:ext cx="3277656" cy="8593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Pre</a:t>
            </a:r>
            <a:r>
              <a:rPr lang="zh-CN" altLang="en-US" dirty="0"/>
              <a:t>梯度下降算法入门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学习率的选择</a:t>
                </a:r>
                <a:endParaRPr kumimoji="1" lang="en-US" altLang="zh-CN" dirty="0"/>
              </a:p>
              <a:p>
                <a:r>
                  <a:rPr lang="zh-CN" altLang="en-US" dirty="0"/>
                  <a:t>选择一个再大一些的学习率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𝛼</m:t>
                    </m:r>
                    <m:r>
                      <a:rPr lang="en-US" altLang="zh-CN" i="1">
                        <a:latin typeface="Cambria Math" charset="0"/>
                      </a:rPr>
                      <m:t>=0.95</m:t>
                    </m:r>
                  </m:oMath>
                </a14:m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1" y="1953682"/>
            <a:ext cx="6773333" cy="21147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4002" y="4113431"/>
            <a:ext cx="582730" cy="582730"/>
          </a:xfrm>
          <a:prstGeom prst="rect">
            <a:avLst/>
          </a:prstGeom>
        </p:spPr>
      </p:pic>
      <p:sp>
        <p:nvSpPr>
          <p:cNvPr id="8" name="Rectangle 10"/>
          <p:cNvSpPr/>
          <p:nvPr/>
        </p:nvSpPr>
        <p:spPr>
          <a:xfrm>
            <a:off x="2199997" y="4220130"/>
            <a:ext cx="3769003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Helvetica Neue" charset="0"/>
              </a:rPr>
              <a:t>请你解释出现上述情况的原因？</a:t>
            </a:r>
            <a:endParaRPr lang="en-US" altLang="zh-CN" sz="2000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9" name="矩形: 圆角 5">
            <a:extLst>
              <a:ext uri="{FF2B5EF4-FFF2-40B4-BE49-F238E27FC236}">
                <a16:creationId xmlns:a16="http://schemas.microsoft.com/office/drawing/2014/main" id="{EF502998-DB8F-40E8-AAC9-BBD0BDAE7561}"/>
              </a:ext>
            </a:extLst>
          </p:cNvPr>
          <p:cNvSpPr/>
          <p:nvPr/>
        </p:nvSpPr>
        <p:spPr>
          <a:xfrm>
            <a:off x="4455104" y="2673158"/>
            <a:ext cx="3147578" cy="39908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918A938-1CC3-4024-B7C2-05792378A551}"/>
              </a:ext>
            </a:extLst>
          </p:cNvPr>
          <p:cNvSpPr/>
          <p:nvPr/>
        </p:nvSpPr>
        <p:spPr>
          <a:xfrm>
            <a:off x="6248400" y="4204741"/>
            <a:ext cx="2651665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Helvetica Neue" charset="0"/>
              </a:rPr>
              <a:t>梯度爆炸，甚至溢出</a:t>
            </a:r>
            <a:endParaRPr lang="en-US" altLang="zh-CN" sz="2000" b="1" dirty="0">
              <a:solidFill>
                <a:srgbClr val="C00000"/>
              </a:solidFill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97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梯度下降算法入门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4328915" cy="43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梯度下降算法入门</a:t>
            </a: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Pre</a:t>
            </a:r>
            <a:r>
              <a:rPr lang="zh-CN" altLang="en-US" dirty="0"/>
              <a:t>梯度下降算法入门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学习率的选择</a:t>
            </a:r>
            <a:endParaRPr lang="en-US" altLang="zh-CN" dirty="0"/>
          </a:p>
          <a:p>
            <a:pPr lvl="1"/>
            <a:r>
              <a:rPr lang="zh-CN" altLang="en-US" dirty="0"/>
              <a:t>过大的学习率导致学习的不稳定，甚至不能收敛</a:t>
            </a:r>
            <a:endParaRPr lang="en-US" altLang="zh-CN" dirty="0"/>
          </a:p>
          <a:p>
            <a:pPr lvl="2"/>
            <a:r>
              <a:rPr lang="zh-CN" altLang="en-US" dirty="0"/>
              <a:t>如之前的“螺旋上升”现象</a:t>
            </a:r>
            <a:endParaRPr lang="en-US" altLang="zh-CN" dirty="0"/>
          </a:p>
          <a:p>
            <a:pPr lvl="1"/>
            <a:r>
              <a:rPr lang="zh-CN" altLang="en-US" dirty="0"/>
              <a:t>过小的学习率导致训练步</a:t>
            </a:r>
            <a:r>
              <a:rPr lang="zh-CN" altLang="en-US"/>
              <a:t>数多</a:t>
            </a:r>
            <a:endParaRPr lang="en-US" altLang="zh-CN" dirty="0"/>
          </a:p>
          <a:p>
            <a:pPr lvl="2"/>
            <a:r>
              <a:rPr lang="zh-CN" altLang="en-US" dirty="0"/>
              <a:t>导致过长的训练时间</a:t>
            </a:r>
            <a:endParaRPr lang="en-US" altLang="zh-CN" dirty="0"/>
          </a:p>
          <a:p>
            <a:pPr lvl="1"/>
            <a:r>
              <a:rPr lang="zh-CN" altLang="en-US" dirty="0"/>
              <a:t>复杂的</a:t>
            </a:r>
            <a:r>
              <a:rPr lang="zh-CN" altLang="en-US" dirty="0">
                <a:solidFill>
                  <a:srgbClr val="C00000"/>
                </a:solidFill>
              </a:rPr>
              <a:t>工程</a:t>
            </a:r>
            <a:r>
              <a:rPr lang="zh-CN" altLang="en-US" dirty="0"/>
              <a:t>问题！</a:t>
            </a:r>
            <a:endParaRPr lang="en-US" altLang="zh-CN" dirty="0"/>
          </a:p>
          <a:p>
            <a:pPr lvl="2"/>
            <a:r>
              <a:rPr lang="zh-CN" altLang="en-US" dirty="0"/>
              <a:t>你会设计什么机制？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10" y="3483306"/>
            <a:ext cx="68326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5"/>
          <p:cNvSpPr/>
          <p:nvPr/>
        </p:nvSpPr>
        <p:spPr>
          <a:xfrm>
            <a:off x="1610436" y="4189862"/>
            <a:ext cx="4817660" cy="265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21" y="1700544"/>
            <a:ext cx="3937379" cy="92494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7" name="Straight Arrow Connector 7"/>
          <p:cNvCxnSpPr/>
          <p:nvPr/>
        </p:nvCxnSpPr>
        <p:spPr>
          <a:xfrm flipV="1">
            <a:off x="4913194" y="2702256"/>
            <a:ext cx="1064526" cy="14603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27901" y="2702256"/>
            <a:ext cx="582730" cy="58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8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3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Pre</a:t>
            </a:r>
            <a:r>
              <a:rPr lang="zh-CN" altLang="en-US" dirty="0"/>
              <a:t>梯度下降算法入门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函数的凸性（</a:t>
                </a:r>
                <a:r>
                  <a:rPr lang="en-US" altLang="zh-CN" dirty="0"/>
                  <a:t>Convexity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定义</a:t>
                </a:r>
                <a:endParaRPr lang="en-US" altLang="zh-CN" dirty="0"/>
              </a:p>
              <a:p>
                <a:pPr lvl="1">
                  <a:spcAft>
                    <a:spcPts val="1200"/>
                  </a:spcAft>
                </a:pPr>
                <a:r>
                  <a:rPr lang="zh-CN" altLang="en-US" dirty="0"/>
                  <a:t>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𝑓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𝑥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为凸函数的充分必要条件是给定定义域中任意两个点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及某个常数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𝑡</m:t>
                    </m:r>
                    <m:r>
                      <a:rPr lang="en-US" altLang="zh-CN" i="1">
                        <a:latin typeface="Cambria Math" charset="0"/>
                      </a:rPr>
                      <m:t>∈[0,1]</m:t>
                    </m:r>
                  </m:oMath>
                </a14:m>
                <a:r>
                  <a:rPr lang="zh-CN" altLang="en-US" dirty="0"/>
                  <a:t>，都有：</a:t>
                </a: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latin typeface="Cambria Math" charset="0"/>
                        </a:rPr>
                        <m:t>𝑡</m:t>
                      </m:r>
                      <m:r>
                        <a:rPr lang="en-US" altLang="zh-CN" sz="2000" i="1" dirty="0">
                          <a:latin typeface="Cambria Math" charset="0"/>
                        </a:rPr>
                        <m:t>⋅</m:t>
                      </m:r>
                      <m:r>
                        <a:rPr lang="en-US" altLang="zh-CN" sz="2000" i="1" dirty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 dirty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zh-CN" sz="2000" i="1" dirty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 dirty="0">
                          <a:latin typeface="Cambria Math" charset="0"/>
                        </a:rPr>
                        <m:t>⋅</m:t>
                      </m:r>
                      <m:r>
                        <a:rPr lang="en-US" altLang="zh-CN" sz="2000" i="1" dirty="0">
                          <a:latin typeface="Cambria Math" charset="0"/>
                        </a:rPr>
                        <m:t>𝑓</m:t>
                      </m:r>
                      <m:r>
                        <a:rPr lang="en-US" altLang="zh-CN" sz="2000" i="1" dirty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</a:rPr>
                        <m:t>)</m:t>
                      </m:r>
                      <m:r>
                        <a:rPr lang="en-US" altLang="zh-CN" sz="20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altLang="zh-CN" sz="20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altLang="zh-CN" sz="20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sz="20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lang="en-US" altLang="zh-CN" sz="20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altLang="zh-CN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6" y="2695575"/>
            <a:ext cx="3704634" cy="2023815"/>
          </a:xfrm>
          <a:prstGeom prst="rect">
            <a:avLst/>
          </a:prstGeom>
        </p:spPr>
      </p:pic>
      <p:sp>
        <p:nvSpPr>
          <p:cNvPr id="5" name="Right Brace 5"/>
          <p:cNvSpPr/>
          <p:nvPr/>
        </p:nvSpPr>
        <p:spPr>
          <a:xfrm>
            <a:off x="4876826" y="2718686"/>
            <a:ext cx="295675" cy="2023815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"/>
              <p:cNvSpPr txBox="1"/>
              <p:nvPr/>
            </p:nvSpPr>
            <p:spPr>
              <a:xfrm>
                <a:off x="5506184" y="2787650"/>
                <a:ext cx="320442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Microsoft YaHei" charset="-122"/>
                    <a:ea typeface="Microsoft YaHei" charset="-122"/>
                    <a:cs typeface="Microsoft YaHei" charset="-122"/>
                  </a:rPr>
                  <a:t>在函数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r>
                      <a:rPr lang="en-US" altLang="zh-CN" sz="20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r>
                      <a:rPr lang="en-US" altLang="zh-CN" sz="20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𝑥</m:t>
                    </m:r>
                    <m:r>
                      <a:rPr lang="en-US" altLang="zh-CN" sz="20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为凸函数的情况下，梯度下降方法能够找到函数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r>
                      <a:rPr lang="en-US" altLang="zh-CN" sz="20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r>
                      <a:rPr lang="en-US" altLang="zh-CN" sz="20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𝑥</m:t>
                    </m:r>
                    <m:r>
                      <a:rPr lang="en-US" altLang="zh-CN" sz="20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的最小值点</a:t>
                </a:r>
                <a:endParaRPr lang="en-US" altLang="zh-CN" sz="2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184" y="2787650"/>
                <a:ext cx="3204429" cy="1015663"/>
              </a:xfrm>
              <a:prstGeom prst="rect">
                <a:avLst/>
              </a:prstGeom>
              <a:blipFill>
                <a:blip r:embed="rId4"/>
                <a:stretch>
                  <a:fillRect l="-1901" t="-2994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7"/>
          <p:cNvSpPr/>
          <p:nvPr/>
        </p:nvSpPr>
        <p:spPr>
          <a:xfrm>
            <a:off x="5918130" y="3979863"/>
            <a:ext cx="31367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MSE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目标函数是凸函数吗？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 是  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 否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8" name="Rectangle 8"/>
          <p:cNvSpPr/>
          <p:nvPr/>
        </p:nvSpPr>
        <p:spPr>
          <a:xfrm>
            <a:off x="5275005" y="4043921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C00000"/>
                </a:solidFill>
                <a:latin typeface="Helvetica Neue" charset="0"/>
              </a:rPr>
              <a:t> 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37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Pre</a:t>
            </a:r>
            <a:r>
              <a:rPr lang="zh-CN" altLang="en-US" dirty="0"/>
              <a:t>梯度下降算法入门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函数的凸性（</a:t>
                </a:r>
                <a:r>
                  <a:rPr lang="en-US" altLang="zh-CN" dirty="0"/>
                  <a:t>Convexity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请给出此一维函数不符合凸性的例子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zh-CN" i="1" dirty="0">
                        <a:latin typeface="Cambria Math" charset="0"/>
                      </a:rPr>
                      <m:t>=(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altLang="zh-CN" i="1" dirty="0">
                        <a:latin typeface="Cambria Math" charset="0"/>
                      </a:rPr>
                      <m:t>−15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altLang="zh-CN" i="1" dirty="0">
                        <a:latin typeface="Cambria Math" charset="0"/>
                      </a:rPr>
                      <m:t>+80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charset="0"/>
                      </a:rPr>
                      <m:t>−180</m:t>
                    </m:r>
                    <m:r>
                      <a:rPr lang="en-US" altLang="zh-CN" i="1" dirty="0">
                        <a:latin typeface="Cambria Math" charset="0"/>
                      </a:rPr>
                      <m:t>𝑥</m:t>
                    </m:r>
                    <m:r>
                      <a:rPr lang="en-US" altLang="zh-CN" i="1" dirty="0">
                        <a:latin typeface="Cambria Math" charset="0"/>
                      </a:rPr>
                      <m:t>+144)/10</m:t>
                    </m:r>
                  </m:oMath>
                </a14:m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975" y="1960109"/>
            <a:ext cx="3810678" cy="2713003"/>
          </a:xfrm>
          <a:prstGeom prst="rect">
            <a:avLst/>
          </a:prstGeom>
        </p:spPr>
      </p:pic>
      <p:sp>
        <p:nvSpPr>
          <p:cNvPr id="9" name="Oval 5"/>
          <p:cNvSpPr/>
          <p:nvPr/>
        </p:nvSpPr>
        <p:spPr>
          <a:xfrm>
            <a:off x="4028075" y="3928434"/>
            <a:ext cx="139700" cy="1397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7"/>
          <p:cNvSpPr/>
          <p:nvPr/>
        </p:nvSpPr>
        <p:spPr>
          <a:xfrm>
            <a:off x="5058299" y="4068134"/>
            <a:ext cx="139700" cy="1397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9"/>
          <p:cNvCxnSpPr>
            <a:stCxn id="9" idx="6"/>
            <a:endCxn id="10" idx="2"/>
          </p:cNvCxnSpPr>
          <p:nvPr/>
        </p:nvCxnSpPr>
        <p:spPr>
          <a:xfrm>
            <a:off x="4167775" y="3998284"/>
            <a:ext cx="890524" cy="1397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29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12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Pre</a:t>
            </a:r>
            <a:r>
              <a:rPr lang="zh-CN" altLang="en-US" dirty="0"/>
              <a:t>梯度下降算法入门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多个参数的梯度下降（非凸的目标函数）</a:t>
            </a:r>
            <a:endParaRPr kumimoji="1" lang="en-US" altLang="zh-CN" dirty="0"/>
          </a:p>
        </p:txBody>
      </p:sp>
      <p:pic>
        <p:nvPicPr>
          <p:cNvPr id="1026" name="Picture 2" descr="https://i.stack.imgur.com/recxI.png">
            <a:extLst>
              <a:ext uri="{FF2B5EF4-FFF2-40B4-BE49-F238E27FC236}">
                <a16:creationId xmlns:a16="http://schemas.microsoft.com/office/drawing/2014/main" id="{5EBC3F59-9A56-4720-BC16-03ABD278E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32" y="1434339"/>
            <a:ext cx="3887788" cy="306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26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78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Pre</a:t>
            </a:r>
            <a:r>
              <a:rPr lang="zh-CN" altLang="en-US" dirty="0"/>
              <a:t>梯度下降算法入门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梯度下降法的参考代码</a:t>
            </a:r>
            <a:endParaRPr kumimoji="1" lang="en-US" altLang="zh-CN" dirty="0"/>
          </a:p>
        </p:txBody>
      </p:sp>
      <p:sp>
        <p:nvSpPr>
          <p:cNvPr id="5" name="圆角矩形 4"/>
          <p:cNvSpPr/>
          <p:nvPr/>
        </p:nvSpPr>
        <p:spPr>
          <a:xfrm>
            <a:off x="2509403" y="3012841"/>
            <a:ext cx="4125191" cy="66501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ysClr val="windowText" lastClr="000000"/>
                </a:solidFill>
              </a:rPr>
              <a:t>请打开代码运行与分析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9DF148-8BED-4BB6-A3E1-5F48D3FC1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73" y="1782133"/>
            <a:ext cx="8384584" cy="54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8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7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Pre</a:t>
            </a:r>
            <a:r>
              <a:rPr lang="zh-CN" altLang="en-US" dirty="0"/>
              <a:t>梯度下降算法入门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C00000"/>
                    </a:solidFill>
                  </a:rPr>
                  <a:t>梯度下降法的基本原理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假设有一个函数</a:t>
                </a:r>
                <a:r>
                  <a:rPr lang="en-US" altLang="zh-CN" dirty="0"/>
                  <a:t>L</a:t>
                </a:r>
                <a:r>
                  <a:rPr lang="zh-CN" altLang="en-US" dirty="0"/>
                  <a:t>，为参数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的函数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L</a:t>
                </a:r>
                <a:r>
                  <a:rPr lang="zh-CN" altLang="en-US" dirty="0"/>
                  <a:t>称为损失函数，我们希望它的取值越小越好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参数数量这里为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个，可以为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个或者多个，不影响讨论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1. </a:t>
                </a:r>
                <a:r>
                  <a:rPr lang="zh-CN" altLang="en-US" dirty="0"/>
                  <a:t>我们计算</a:t>
                </a:r>
                <a:r>
                  <a:rPr lang="en-US" altLang="zh-CN" dirty="0"/>
                  <a:t>L</a:t>
                </a:r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的偏导数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偏导数表示，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的微小变化导致</a:t>
                </a:r>
                <a:r>
                  <a:rPr lang="en-US" altLang="zh-CN" dirty="0"/>
                  <a:t>L</a:t>
                </a:r>
                <a:r>
                  <a:rPr lang="zh-CN" altLang="en-US" dirty="0"/>
                  <a:t>发生如何的变化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2. </a:t>
                </a:r>
                <a:r>
                  <a:rPr lang="zh-CN" altLang="en-US" dirty="0"/>
                  <a:t>我们的目标是最小化损失函数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于是我们按照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𝜃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zh-CN" altLang="en-US" dirty="0"/>
                  <a:t>的方式进行参数的修改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i="1">
                        <a:latin typeface="Cambria Math" charset="0"/>
                      </a:rPr>
                      <m:t>𝜃</m:t>
                    </m:r>
                  </m:oMath>
                </a14:m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或者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zh-CN" altLang="en-US" dirty="0"/>
                  <a:t>为学习率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即可把目标函数修改小一点点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3. </a:t>
                </a:r>
                <a:r>
                  <a:rPr lang="zh-CN" altLang="en-US" dirty="0"/>
                  <a:t>经过一系列迭代，即可把目标函数最小化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符合一定精度要求</a:t>
                </a:r>
                <a:r>
                  <a:rPr lang="en-US" altLang="zh-CN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圆角 3">
            <a:extLst>
              <a:ext uri="{FF2B5EF4-FFF2-40B4-BE49-F238E27FC236}">
                <a16:creationId xmlns:a16="http://schemas.microsoft.com/office/drawing/2014/main" id="{8A4B27F9-7854-489A-9AE0-3804D4D7823D}"/>
              </a:ext>
            </a:extLst>
          </p:cNvPr>
          <p:cNvSpPr/>
          <p:nvPr/>
        </p:nvSpPr>
        <p:spPr>
          <a:xfrm>
            <a:off x="2888342" y="3055258"/>
            <a:ext cx="1190172" cy="46445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E8AD3365-2E8B-4B39-AEBC-ED635B6C5750}"/>
              </a:ext>
            </a:extLst>
          </p:cNvPr>
          <p:cNvSpPr/>
          <p:nvPr/>
        </p:nvSpPr>
        <p:spPr>
          <a:xfrm>
            <a:off x="816429" y="4445000"/>
            <a:ext cx="7721600" cy="359229"/>
          </a:xfrm>
          <a:prstGeom prst="wedgeRoundRectCallout">
            <a:avLst>
              <a:gd name="adj1" fmla="val -15081"/>
              <a:gd name="adj2" fmla="val -125255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接下来解释，为什么按照这样的公式修改参数，即可最小化目标函数</a:t>
            </a:r>
            <a:r>
              <a:rPr lang="en-US" altLang="zh-CN" dirty="0">
                <a:solidFill>
                  <a:sysClr val="windowText" lastClr="000000"/>
                </a:solidFill>
              </a:rPr>
              <a:t>L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77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Pre</a:t>
            </a:r>
            <a:r>
              <a:rPr lang="zh-CN" altLang="en-US" dirty="0"/>
              <a:t>梯度下降算法入门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理解梯度下降法</a:t>
            </a:r>
            <a:r>
              <a:rPr lang="en-US" altLang="zh-CN" dirty="0">
                <a:solidFill>
                  <a:srgbClr val="C00000"/>
                </a:solidFill>
              </a:rPr>
              <a:t>——</a:t>
            </a:r>
            <a:r>
              <a:rPr lang="zh-CN" altLang="en-US" dirty="0">
                <a:solidFill>
                  <a:srgbClr val="C00000"/>
                </a:solidFill>
              </a:rPr>
              <a:t>举个例子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zh-CN" dirty="0"/>
              <a:t>假设训练数据如下，为了简单起见，这里只有一个样本</a:t>
            </a:r>
            <a:endParaRPr lang="en-US" altLang="zh-CN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1184563" y="2132820"/>
          <a:ext cx="6123709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0828">
                  <a:extLst>
                    <a:ext uri="{9D8B030D-6E8A-4147-A177-3AD203B41FA5}">
                      <a16:colId xmlns:a16="http://schemas.microsoft.com/office/drawing/2014/main" val="333413918"/>
                    </a:ext>
                  </a:extLst>
                </a:gridCol>
                <a:gridCol w="2040828">
                  <a:extLst>
                    <a:ext uri="{9D8B030D-6E8A-4147-A177-3AD203B41FA5}">
                      <a16:colId xmlns:a16="http://schemas.microsoft.com/office/drawing/2014/main" val="2450752929"/>
                    </a:ext>
                  </a:extLst>
                </a:gridCol>
                <a:gridCol w="2042053">
                  <a:extLst>
                    <a:ext uri="{9D8B030D-6E8A-4147-A177-3AD203B41FA5}">
                      <a16:colId xmlns:a16="http://schemas.microsoft.com/office/drawing/2014/main" val="1020301963"/>
                    </a:ext>
                  </a:extLst>
                </a:gridCol>
              </a:tblGrid>
              <a:tr h="1683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>
                          <a:effectLst/>
                        </a:rPr>
                        <a:t>训练数据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y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42438808"/>
                  </a:ext>
                </a:extLst>
              </a:tr>
              <a:tr h="1683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sample1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01850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389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Pre</a:t>
            </a:r>
            <a:r>
              <a:rPr lang="zh-CN" altLang="en-US" dirty="0"/>
              <a:t>梯度下降算法入门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理解梯度下降法</a:t>
            </a:r>
            <a:r>
              <a:rPr lang="en-US" altLang="zh-CN" dirty="0"/>
              <a:t>——</a:t>
            </a:r>
            <a:r>
              <a:rPr lang="zh-CN" altLang="en-US" dirty="0"/>
              <a:t>举个例子</a:t>
            </a:r>
            <a:endParaRPr lang="en-US" altLang="zh-CN" dirty="0"/>
          </a:p>
          <a:p>
            <a:pPr lvl="1"/>
            <a:r>
              <a:rPr lang="zh-CN" altLang="zh-CN" dirty="0"/>
              <a:t>假设训练数据如下，为了简单起见，这里只有一个样本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用没有截距的一元线性回归模型</a:t>
            </a:r>
            <a:r>
              <a:rPr lang="en-US" altLang="zh-CN" dirty="0"/>
              <a:t>y=</a:t>
            </a:r>
            <a:r>
              <a:rPr lang="en-US" altLang="zh-CN" dirty="0" err="1"/>
              <a:t>wx</a:t>
            </a:r>
            <a:r>
              <a:rPr lang="zh-CN" altLang="en-US" dirty="0"/>
              <a:t>进行建模，</a:t>
            </a:r>
            <a:r>
              <a:rPr lang="en-US" altLang="zh-CN" dirty="0"/>
              <a:t>w</a:t>
            </a:r>
            <a:r>
              <a:rPr lang="zh-CN" altLang="en-US" dirty="0"/>
              <a:t>为系数</a:t>
            </a:r>
            <a:endParaRPr lang="en-US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184563" y="2132820"/>
          <a:ext cx="6123709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0828">
                  <a:extLst>
                    <a:ext uri="{9D8B030D-6E8A-4147-A177-3AD203B41FA5}">
                      <a16:colId xmlns:a16="http://schemas.microsoft.com/office/drawing/2014/main" val="333413918"/>
                    </a:ext>
                  </a:extLst>
                </a:gridCol>
                <a:gridCol w="2040828">
                  <a:extLst>
                    <a:ext uri="{9D8B030D-6E8A-4147-A177-3AD203B41FA5}">
                      <a16:colId xmlns:a16="http://schemas.microsoft.com/office/drawing/2014/main" val="2450752929"/>
                    </a:ext>
                  </a:extLst>
                </a:gridCol>
                <a:gridCol w="2042053">
                  <a:extLst>
                    <a:ext uri="{9D8B030D-6E8A-4147-A177-3AD203B41FA5}">
                      <a16:colId xmlns:a16="http://schemas.microsoft.com/office/drawing/2014/main" val="1020301963"/>
                    </a:ext>
                  </a:extLst>
                </a:gridCol>
              </a:tblGrid>
              <a:tr h="1683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>
                          <a:effectLst/>
                        </a:rPr>
                        <a:t>训练数据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y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42438808"/>
                  </a:ext>
                </a:extLst>
              </a:tr>
              <a:tr h="1683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sample1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01850846"/>
                  </a:ext>
                </a:extLst>
              </a:tr>
            </a:tbl>
          </a:graphicData>
        </a:graphic>
      </p:graphicFrame>
      <p:sp>
        <p:nvSpPr>
          <p:cNvPr id="4" name="圆角矩形 3"/>
          <p:cNvSpPr/>
          <p:nvPr/>
        </p:nvSpPr>
        <p:spPr>
          <a:xfrm>
            <a:off x="864176" y="2941122"/>
            <a:ext cx="6764482" cy="6719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11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Pre</a:t>
            </a:r>
            <a:r>
              <a:rPr lang="zh-CN" altLang="en-US" dirty="0"/>
              <a:t>梯度下降算法入门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zh-CN" altLang="en-US" dirty="0"/>
                  <a:t>理解梯度下降法</a:t>
                </a:r>
                <a:r>
                  <a:rPr lang="en-US" altLang="zh-CN" dirty="0"/>
                  <a:t>——</a:t>
                </a:r>
                <a:r>
                  <a:rPr lang="zh-CN" altLang="en-US" dirty="0"/>
                  <a:t>举个例子</a:t>
                </a:r>
                <a:endParaRPr lang="en-US" altLang="zh-CN" dirty="0"/>
              </a:p>
              <a:p>
                <a:pPr lvl="1" algn="just">
                  <a:lnSpc>
                    <a:spcPct val="110000"/>
                  </a:lnSpc>
                </a:pPr>
                <a:r>
                  <a:rPr lang="zh-CN" altLang="zh-CN" dirty="0"/>
                  <a:t>假设训练数据如下，为了简单起见，这里只有一个样本</a:t>
                </a:r>
                <a:endParaRPr lang="en-US" altLang="zh-CN" dirty="0"/>
              </a:p>
              <a:p>
                <a:pPr lvl="1" algn="just">
                  <a:lnSpc>
                    <a:spcPct val="110000"/>
                  </a:lnSpc>
                </a:pPr>
                <a:endParaRPr lang="en-US" altLang="zh-CN" dirty="0"/>
              </a:p>
              <a:p>
                <a:pPr lvl="1" algn="just">
                  <a:lnSpc>
                    <a:spcPct val="110000"/>
                  </a:lnSpc>
                </a:pPr>
                <a:endParaRPr lang="en-US" altLang="zh-CN" dirty="0"/>
              </a:p>
              <a:p>
                <a:pPr lvl="1" algn="just">
                  <a:lnSpc>
                    <a:spcPct val="110000"/>
                  </a:lnSpc>
                </a:pPr>
                <a:endParaRPr lang="en-US" altLang="zh-CN" dirty="0"/>
              </a:p>
              <a:p>
                <a:pPr lvl="1" algn="just">
                  <a:lnSpc>
                    <a:spcPct val="110000"/>
                  </a:lnSpc>
                </a:pPr>
                <a:endParaRPr lang="en-US" altLang="zh-CN" dirty="0"/>
              </a:p>
              <a:p>
                <a:pPr lvl="1" algn="just">
                  <a:lnSpc>
                    <a:spcPct val="110000"/>
                  </a:lnSpc>
                </a:pPr>
                <a:r>
                  <a:rPr lang="zh-CN" altLang="zh-CN" dirty="0"/>
                  <a:t>训练数据体现了数据的</a:t>
                </a:r>
                <a:r>
                  <a:rPr lang="en-US" altLang="zh-CN" dirty="0"/>
                  <a:t>2</a:t>
                </a:r>
                <a:r>
                  <a:rPr lang="zh-CN" altLang="zh-CN" dirty="0"/>
                  <a:t>倍数关系，即真实的数据体现的关系是</a:t>
                </a:r>
                <a:r>
                  <a:rPr lang="en-US" altLang="zh-CN" dirty="0"/>
                  <a:t>y=f(x)=2x</a:t>
                </a:r>
              </a:p>
              <a:p>
                <a:pPr lvl="2" algn="just">
                  <a:lnSpc>
                    <a:spcPct val="110000"/>
                  </a:lnSpc>
                </a:pPr>
                <a:r>
                  <a:rPr lang="zh-CN" altLang="zh-CN" dirty="0"/>
                  <a:t>我们把</a:t>
                </a:r>
                <a:r>
                  <a:rPr lang="en-US" altLang="zh-CN" dirty="0"/>
                  <a:t>w</a:t>
                </a:r>
                <a:r>
                  <a:rPr lang="zh-CN" altLang="zh-CN" dirty="0"/>
                  <a:t>设置为某个初始值，比如</a:t>
                </a:r>
                <a:r>
                  <a:rPr lang="en-US" altLang="zh-CN" dirty="0"/>
                  <a:t>w=3</a:t>
                </a:r>
              </a:p>
              <a:p>
                <a:pPr lvl="2" algn="just">
                  <a:lnSpc>
                    <a:spcPct val="110000"/>
                  </a:lnSpc>
                </a:pPr>
                <a:r>
                  <a:rPr lang="zh-CN" altLang="zh-CN" dirty="0"/>
                  <a:t>现在来看看，梯度下降法如何把</a:t>
                </a:r>
                <a:r>
                  <a:rPr lang="en-US" altLang="zh-CN" dirty="0"/>
                  <a:t>3</a:t>
                </a:r>
                <a:r>
                  <a:rPr lang="zh-CN" altLang="zh-CN" dirty="0"/>
                  <a:t>修正到</a:t>
                </a:r>
                <a:r>
                  <a:rPr lang="en-US" altLang="zh-CN" dirty="0"/>
                  <a:t>2</a:t>
                </a:r>
              </a:p>
              <a:p>
                <a:pPr lvl="2" algn="just">
                  <a:lnSpc>
                    <a:spcPct val="110000"/>
                  </a:lnSpc>
                </a:pPr>
                <a:r>
                  <a:rPr lang="zh-CN" altLang="zh-CN" dirty="0"/>
                  <a:t>损失函数为</a:t>
                </a:r>
                <a:r>
                  <a:rPr lang="en-US" altLang="zh-CN" dirty="0"/>
                  <a:t>Loss = (f(x) -y)</a:t>
                </a:r>
                <a:r>
                  <a:rPr lang="en-US" altLang="zh-CN" baseline="30000" dirty="0"/>
                  <a:t>2</a:t>
                </a:r>
                <a:r>
                  <a:rPr lang="en-US" altLang="zh-CN" dirty="0"/>
                  <a:t> =(</a:t>
                </a:r>
                <a:r>
                  <a:rPr lang="en-US" altLang="zh-CN" dirty="0" err="1"/>
                  <a:t>wx</a:t>
                </a:r>
                <a:r>
                  <a:rPr lang="en-US" altLang="zh-CN" dirty="0"/>
                  <a:t>-y)</a:t>
                </a:r>
                <a:r>
                  <a:rPr lang="en-US" altLang="zh-CN" baseline="30000" dirty="0"/>
                  <a:t>2</a:t>
                </a:r>
                <a:endParaRPr lang="en-US" altLang="zh-CN" dirty="0"/>
              </a:p>
              <a:p>
                <a:pPr lvl="2" algn="just">
                  <a:lnSpc>
                    <a:spcPct val="110000"/>
                  </a:lnSpc>
                </a:pPr>
                <a:r>
                  <a:rPr lang="en-US" altLang="zh-CN" dirty="0"/>
                  <a:t>Loss</a:t>
                </a:r>
                <a:r>
                  <a:rPr lang="zh-CN" altLang="zh-CN" dirty="0"/>
                  <a:t>函数针对</a:t>
                </a:r>
                <a:r>
                  <a:rPr lang="en-US" altLang="zh-CN" dirty="0"/>
                  <a:t>w</a:t>
                </a:r>
                <a:r>
                  <a:rPr lang="zh-CN" altLang="zh-CN" dirty="0"/>
                  <a:t>求偏导数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r>
                  <a:rPr lang="en-US" altLang="zh-CN" dirty="0"/>
                  <a:t>=2(</a:t>
                </a:r>
                <a:r>
                  <a:rPr lang="en-US" altLang="zh-CN" dirty="0" err="1"/>
                  <a:t>wx</a:t>
                </a:r>
                <a:r>
                  <a:rPr lang="en-US" altLang="zh-CN" dirty="0"/>
                  <a:t>-y)x</a:t>
                </a:r>
              </a:p>
              <a:p>
                <a:pPr lvl="2" algn="just">
                  <a:lnSpc>
                    <a:spcPct val="110000"/>
                  </a:lnSpc>
                </a:pPr>
                <a:r>
                  <a:rPr lang="zh-CN" altLang="zh-CN" dirty="0"/>
                  <a:t>那么权重</a:t>
                </a:r>
                <a:r>
                  <a:rPr lang="en-US" altLang="zh-CN" dirty="0"/>
                  <a:t>w</a:t>
                </a:r>
                <a:r>
                  <a:rPr lang="zh-CN" altLang="zh-CN" dirty="0"/>
                  <a:t>的修正公式为</a:t>
                </a:r>
                <a:r>
                  <a:rPr lang="en-US" altLang="zh-CN" dirty="0"/>
                  <a:t>w=w-2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CN" dirty="0"/>
                  <a:t>(</a:t>
                </a:r>
                <a:r>
                  <a:rPr lang="en-US" altLang="zh-CN" dirty="0" err="1"/>
                  <a:t>wx</a:t>
                </a:r>
                <a:r>
                  <a:rPr lang="en-US" altLang="zh-CN" dirty="0"/>
                  <a:t>-y)x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为学习率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19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469301"/>
              </p:ext>
            </p:extLst>
          </p:nvPr>
        </p:nvGraphicFramePr>
        <p:xfrm>
          <a:off x="1179945" y="1713224"/>
          <a:ext cx="6123709" cy="7682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0828">
                  <a:extLst>
                    <a:ext uri="{9D8B030D-6E8A-4147-A177-3AD203B41FA5}">
                      <a16:colId xmlns:a16="http://schemas.microsoft.com/office/drawing/2014/main" val="333413918"/>
                    </a:ext>
                  </a:extLst>
                </a:gridCol>
                <a:gridCol w="2040828">
                  <a:extLst>
                    <a:ext uri="{9D8B030D-6E8A-4147-A177-3AD203B41FA5}">
                      <a16:colId xmlns:a16="http://schemas.microsoft.com/office/drawing/2014/main" val="2450752929"/>
                    </a:ext>
                  </a:extLst>
                </a:gridCol>
                <a:gridCol w="2042053">
                  <a:extLst>
                    <a:ext uri="{9D8B030D-6E8A-4147-A177-3AD203B41FA5}">
                      <a16:colId xmlns:a16="http://schemas.microsoft.com/office/drawing/2014/main" val="1020301963"/>
                    </a:ext>
                  </a:extLst>
                </a:gridCol>
              </a:tblGrid>
              <a:tr h="40251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>
                          <a:effectLst/>
                        </a:rPr>
                        <a:t>训练数据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x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y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42438808"/>
                  </a:ext>
                </a:extLst>
              </a:tr>
              <a:tr h="2642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sample1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01850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72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Pre</a:t>
            </a:r>
            <a:r>
              <a:rPr lang="zh-CN" altLang="en-US" dirty="0"/>
              <a:t>梯度下降算法入门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dirty="0"/>
              <a:t>理解梯度下降法</a:t>
            </a:r>
            <a:r>
              <a:rPr lang="en-US" altLang="zh-CN" dirty="0"/>
              <a:t>——</a:t>
            </a:r>
            <a:r>
              <a:rPr lang="zh-CN" altLang="en-US" dirty="0"/>
              <a:t>举个例子</a:t>
            </a:r>
            <a:endParaRPr lang="en-US" altLang="zh-CN" dirty="0"/>
          </a:p>
          <a:p>
            <a:pPr lvl="1" algn="just">
              <a:lnSpc>
                <a:spcPct val="110000"/>
              </a:lnSpc>
            </a:pPr>
            <a:r>
              <a:rPr lang="zh-CN" altLang="zh-CN" dirty="0"/>
              <a:t>列出了前</a:t>
            </a:r>
            <a:r>
              <a:rPr lang="en-US" altLang="zh-CN" dirty="0"/>
              <a:t>5</a:t>
            </a:r>
            <a:r>
              <a:rPr lang="zh-CN" altLang="zh-CN" dirty="0"/>
              <a:t>次迭代过程中，</a:t>
            </a:r>
            <a:r>
              <a:rPr lang="en-US" altLang="zh-CN" dirty="0"/>
              <a:t>w</a:t>
            </a:r>
            <a:r>
              <a:rPr lang="zh-CN" altLang="zh-CN" dirty="0"/>
              <a:t>的值的变化情况</a:t>
            </a:r>
            <a:endParaRPr lang="en-US" altLang="zh-CN" dirty="0"/>
          </a:p>
          <a:p>
            <a:pPr algn="just">
              <a:lnSpc>
                <a:spcPct val="110000"/>
              </a:lnSpc>
            </a:pPr>
            <a:endParaRPr lang="en-US" altLang="zh-CN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960882"/>
              </p:ext>
            </p:extLst>
          </p:nvPr>
        </p:nvGraphicFramePr>
        <p:xfrm>
          <a:off x="4892139" y="704850"/>
          <a:ext cx="3702627" cy="548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3962">
                  <a:extLst>
                    <a:ext uri="{9D8B030D-6E8A-4147-A177-3AD203B41FA5}">
                      <a16:colId xmlns:a16="http://schemas.microsoft.com/office/drawing/2014/main" val="333413918"/>
                    </a:ext>
                  </a:extLst>
                </a:gridCol>
                <a:gridCol w="1233962">
                  <a:extLst>
                    <a:ext uri="{9D8B030D-6E8A-4147-A177-3AD203B41FA5}">
                      <a16:colId xmlns:a16="http://schemas.microsoft.com/office/drawing/2014/main" val="2450752929"/>
                    </a:ext>
                  </a:extLst>
                </a:gridCol>
                <a:gridCol w="1234703">
                  <a:extLst>
                    <a:ext uri="{9D8B030D-6E8A-4147-A177-3AD203B41FA5}">
                      <a16:colId xmlns:a16="http://schemas.microsoft.com/office/drawing/2014/main" val="1020301963"/>
                    </a:ext>
                  </a:extLst>
                </a:gridCol>
              </a:tblGrid>
              <a:tr h="1683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</a:rPr>
                        <a:t>训练数据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42438808"/>
                  </a:ext>
                </a:extLst>
              </a:tr>
              <a:tr h="1683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sample1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018508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2692676"/>
                  </p:ext>
                </p:extLst>
              </p:nvPr>
            </p:nvGraphicFramePr>
            <p:xfrm>
              <a:off x="428171" y="1980610"/>
              <a:ext cx="8229600" cy="17068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78479">
                      <a:extLst>
                        <a:ext uri="{9D8B030D-6E8A-4147-A177-3AD203B41FA5}">
                          <a16:colId xmlns:a16="http://schemas.microsoft.com/office/drawing/2014/main" val="3656241754"/>
                        </a:ext>
                      </a:extLst>
                    </a:gridCol>
                    <a:gridCol w="645201">
                      <a:extLst>
                        <a:ext uri="{9D8B030D-6E8A-4147-A177-3AD203B41FA5}">
                          <a16:colId xmlns:a16="http://schemas.microsoft.com/office/drawing/2014/main" val="1749268955"/>
                        </a:ext>
                      </a:extLst>
                    </a:gridCol>
                    <a:gridCol w="1124163">
                      <a:extLst>
                        <a:ext uri="{9D8B030D-6E8A-4147-A177-3AD203B41FA5}">
                          <a16:colId xmlns:a16="http://schemas.microsoft.com/office/drawing/2014/main" val="3649340512"/>
                        </a:ext>
                      </a:extLst>
                    </a:gridCol>
                    <a:gridCol w="702808">
                      <a:extLst>
                        <a:ext uri="{9D8B030D-6E8A-4147-A177-3AD203B41FA5}">
                          <a16:colId xmlns:a16="http://schemas.microsoft.com/office/drawing/2014/main" val="1167027837"/>
                        </a:ext>
                      </a:extLst>
                    </a:gridCol>
                    <a:gridCol w="1265712">
                      <a:extLst>
                        <a:ext uri="{9D8B030D-6E8A-4147-A177-3AD203B41FA5}">
                          <a16:colId xmlns:a16="http://schemas.microsoft.com/office/drawing/2014/main" val="2614877572"/>
                        </a:ext>
                      </a:extLst>
                    </a:gridCol>
                    <a:gridCol w="1124163">
                      <a:extLst>
                        <a:ext uri="{9D8B030D-6E8A-4147-A177-3AD203B41FA5}">
                          <a16:colId xmlns:a16="http://schemas.microsoft.com/office/drawing/2014/main" val="4016993966"/>
                        </a:ext>
                      </a:extLst>
                    </a:gridCol>
                    <a:gridCol w="2189074">
                      <a:extLst>
                        <a:ext uri="{9D8B030D-6E8A-4147-A177-3AD203B41FA5}">
                          <a16:colId xmlns:a16="http://schemas.microsoft.com/office/drawing/2014/main" val="676669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>
                              <a:effectLst/>
                            </a:rPr>
                            <a:t>迭代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x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w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y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2(</a:t>
                          </a:r>
                          <a:r>
                            <a:rPr lang="en-US" sz="1600" dirty="0" err="1">
                              <a:effectLst/>
                            </a:rPr>
                            <a:t>wx</a:t>
                          </a:r>
                          <a:r>
                            <a:rPr lang="en-US" sz="1600" dirty="0">
                              <a:effectLst/>
                            </a:rPr>
                            <a:t>-y)x</a:t>
                          </a:r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η</m:t>
                                </m:r>
                              </m:oMath>
                            </m:oMathPara>
                          </a14:m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w=w-2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 (wx-y)x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8941307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3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0.1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2.8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2379415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2.8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1.6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0.1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2.64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760403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3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2.64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1.28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0.1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2.512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1070379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4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2.512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1.024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0.1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2.4096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735321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5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2.4096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0.8192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0.1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2.3277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52968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 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 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 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 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 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 </a:t>
                          </a:r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276328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2692676"/>
                  </p:ext>
                </p:extLst>
              </p:nvPr>
            </p:nvGraphicFramePr>
            <p:xfrm>
              <a:off x="428171" y="1980610"/>
              <a:ext cx="8229600" cy="17068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78479">
                      <a:extLst>
                        <a:ext uri="{9D8B030D-6E8A-4147-A177-3AD203B41FA5}">
                          <a16:colId xmlns:a16="http://schemas.microsoft.com/office/drawing/2014/main" val="3656241754"/>
                        </a:ext>
                      </a:extLst>
                    </a:gridCol>
                    <a:gridCol w="645201">
                      <a:extLst>
                        <a:ext uri="{9D8B030D-6E8A-4147-A177-3AD203B41FA5}">
                          <a16:colId xmlns:a16="http://schemas.microsoft.com/office/drawing/2014/main" val="1749268955"/>
                        </a:ext>
                      </a:extLst>
                    </a:gridCol>
                    <a:gridCol w="1124163">
                      <a:extLst>
                        <a:ext uri="{9D8B030D-6E8A-4147-A177-3AD203B41FA5}">
                          <a16:colId xmlns:a16="http://schemas.microsoft.com/office/drawing/2014/main" val="3649340512"/>
                        </a:ext>
                      </a:extLst>
                    </a:gridCol>
                    <a:gridCol w="702808">
                      <a:extLst>
                        <a:ext uri="{9D8B030D-6E8A-4147-A177-3AD203B41FA5}">
                          <a16:colId xmlns:a16="http://schemas.microsoft.com/office/drawing/2014/main" val="1167027837"/>
                        </a:ext>
                      </a:extLst>
                    </a:gridCol>
                    <a:gridCol w="1265712">
                      <a:extLst>
                        <a:ext uri="{9D8B030D-6E8A-4147-A177-3AD203B41FA5}">
                          <a16:colId xmlns:a16="http://schemas.microsoft.com/office/drawing/2014/main" val="2614877572"/>
                        </a:ext>
                      </a:extLst>
                    </a:gridCol>
                    <a:gridCol w="1124163">
                      <a:extLst>
                        <a:ext uri="{9D8B030D-6E8A-4147-A177-3AD203B41FA5}">
                          <a16:colId xmlns:a16="http://schemas.microsoft.com/office/drawing/2014/main" val="4016993966"/>
                        </a:ext>
                      </a:extLst>
                    </a:gridCol>
                    <a:gridCol w="2189074">
                      <a:extLst>
                        <a:ext uri="{9D8B030D-6E8A-4147-A177-3AD203B41FA5}">
                          <a16:colId xmlns:a16="http://schemas.microsoft.com/office/drawing/2014/main" val="6766690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>
                              <a:effectLst/>
                            </a:rPr>
                            <a:t>迭代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x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w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y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2(</a:t>
                          </a:r>
                          <a:r>
                            <a:rPr lang="en-US" sz="1600" dirty="0" err="1">
                              <a:effectLst/>
                            </a:rPr>
                            <a:t>wx</a:t>
                          </a:r>
                          <a:r>
                            <a:rPr lang="en-US" sz="1600" dirty="0">
                              <a:effectLst/>
                            </a:rPr>
                            <a:t>-y)x</a:t>
                          </a:r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36757" t="-27500" r="-196216" b="-65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76602" t="-27500" r="-1114" b="-65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941307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3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0.1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2.8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2379415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2.8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1.6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0.1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2.64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7604039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3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2.64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1.28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0.1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2.512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1070379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4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2.512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1.024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0.1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2.4096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73532100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5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2.4096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0.8192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0.1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2.3277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5296801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…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 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 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 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 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</a:rPr>
                            <a:t> </a:t>
                          </a:r>
                          <a:endParaRPr lang="zh-CN" sz="16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 </a:t>
                          </a:r>
                          <a:endParaRPr lang="zh-CN" sz="16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276328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623867" y="3929432"/>
            <a:ext cx="7838208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可以看到，按照上述公式，</a:t>
            </a:r>
            <a:r>
              <a:rPr lang="en-US" altLang="zh-CN" sz="1600" dirty="0">
                <a:latin typeface="Times New Roman" panose="02020603050405020304" pitchFamily="18" charset="0"/>
              </a:rPr>
              <a:t>w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逐渐逼近</a:t>
            </a:r>
            <a:r>
              <a:rPr lang="en-US" altLang="zh-CN" sz="1600" dirty="0">
                <a:latin typeface="Times New Roman" panose="02020603050405020304" pitchFamily="18" charset="0"/>
              </a:rPr>
              <a:t>2.0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，即</a:t>
            </a:r>
            <a:r>
              <a:rPr lang="en-US" altLang="zh-CN" sz="1600" dirty="0">
                <a:latin typeface="Times New Roman" panose="02020603050405020304" pitchFamily="18" charset="0"/>
              </a:rPr>
              <a:t>x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1600" dirty="0">
                <a:latin typeface="Times New Roman" panose="02020603050405020304" pitchFamily="18" charset="0"/>
              </a:rPr>
              <a:t>y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表达出来的正确的数量关系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值得注意的是，</a:t>
            </a:r>
            <a:r>
              <a:rPr lang="zh-CN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如果初始化的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w</a:t>
            </a:r>
            <a:r>
              <a:rPr lang="zh-CN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小于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，那么它将从另外一个方向逼近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2.0</a:t>
            </a:r>
            <a:endParaRPr lang="zh-CN" altLang="en-US" sz="1600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3C135DD-C079-40A7-B52C-9FAA04AB4651}"/>
              </a:ext>
            </a:extLst>
          </p:cNvPr>
          <p:cNvSpPr/>
          <p:nvPr/>
        </p:nvSpPr>
        <p:spPr>
          <a:xfrm>
            <a:off x="6350000" y="1810657"/>
            <a:ext cx="2075543" cy="18251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32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Pre</a:t>
            </a:r>
            <a:r>
              <a:rPr lang="zh-CN" altLang="en-US" dirty="0"/>
              <a:t>梯度下降算法入门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zh-CN" altLang="en-US" dirty="0"/>
                  <a:t>梯度下降法直观解释</a:t>
                </a:r>
                <a:endParaRPr lang="en-US" altLang="zh-CN" dirty="0"/>
              </a:p>
              <a:p>
                <a:pPr lvl="1" algn="just">
                  <a:lnSpc>
                    <a:spcPct val="110000"/>
                  </a:lnSpc>
                </a:pPr>
                <a:r>
                  <a:rPr lang="zh-CN" altLang="en-US" dirty="0"/>
                  <a:t>目标损失函数对于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参数的图像如下</a:t>
                </a:r>
                <a:endParaRPr lang="en-US" altLang="zh-CN" dirty="0"/>
              </a:p>
              <a:p>
                <a:pPr lvl="1" algn="just">
                  <a:lnSpc>
                    <a:spcPct val="110000"/>
                  </a:lnSpc>
                </a:pPr>
                <a:r>
                  <a:rPr lang="zh-CN" altLang="en-US" dirty="0"/>
                  <a:t>在</a:t>
                </a:r>
                <a:r>
                  <a:rPr lang="en-US" altLang="zh-CN" dirty="0"/>
                  <a:t>w1</a:t>
                </a:r>
                <a:r>
                  <a:rPr lang="zh-CN" altLang="en-US" dirty="0"/>
                  <a:t>这个点上</a:t>
                </a:r>
                <a:endParaRPr lang="en-US" altLang="zh-CN" dirty="0"/>
              </a:p>
              <a:p>
                <a:pPr lvl="2" algn="just">
                  <a:lnSpc>
                    <a:spcPct val="110000"/>
                  </a:lnSpc>
                </a:pPr>
                <a:r>
                  <a:rPr lang="zh-CN" altLang="en-US" dirty="0"/>
                  <a:t>梯度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r>
                  <a:rPr lang="zh-CN" altLang="en-US" dirty="0"/>
                  <a:t>为一个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负值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2" algn="just">
                  <a:lnSpc>
                    <a:spcPct val="110000"/>
                  </a:lnSpc>
                </a:pPr>
                <a:r>
                  <a:rPr lang="zh-CN" altLang="en-US" dirty="0"/>
                  <a:t>按照</a:t>
                </a:r>
                <a:r>
                  <a:rPr lang="en-US" altLang="zh-CN" dirty="0"/>
                  <a:t>w=w-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r>
                  <a:rPr lang="zh-CN" altLang="en-US" dirty="0"/>
                  <a:t>调整，</a:t>
                </a:r>
                <a:r>
                  <a:rPr lang="en-US" altLang="zh-CN" dirty="0"/>
                  <a:t>w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变大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zh-CN" altLang="en-US" dirty="0"/>
                  <a:t>在</a:t>
                </a:r>
                <a:r>
                  <a:rPr lang="en-US" altLang="zh-CN" dirty="0"/>
                  <a:t>w2</a:t>
                </a:r>
                <a:r>
                  <a:rPr lang="zh-CN" altLang="en-US" dirty="0"/>
                  <a:t>这个点上</a:t>
                </a:r>
                <a:endParaRPr lang="en-US" altLang="zh-CN" dirty="0"/>
              </a:p>
              <a:p>
                <a:pPr lvl="2" algn="just">
                  <a:lnSpc>
                    <a:spcPct val="110000"/>
                  </a:lnSpc>
                </a:pPr>
                <a:r>
                  <a:rPr lang="zh-CN" altLang="en-US" dirty="0"/>
                  <a:t>梯度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r>
                  <a:rPr lang="zh-CN" altLang="en-US" dirty="0"/>
                  <a:t>为一个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正值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2" algn="just">
                  <a:lnSpc>
                    <a:spcPct val="110000"/>
                  </a:lnSpc>
                </a:pPr>
                <a:r>
                  <a:rPr lang="zh-CN" altLang="en-US" dirty="0"/>
                  <a:t>按照</a:t>
                </a:r>
                <a:r>
                  <a:rPr lang="en-US" altLang="zh-CN" dirty="0"/>
                  <a:t>w=w-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r>
                  <a:rPr lang="zh-CN" altLang="en-US" dirty="0"/>
                  <a:t>调整，</a:t>
                </a:r>
                <a:r>
                  <a:rPr lang="en-US" altLang="zh-CN" dirty="0"/>
                  <a:t>w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变小</a:t>
                </a:r>
                <a:endParaRPr lang="en-US" altLang="zh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>
          <a:xfrm>
            <a:off x="4253346" y="3626428"/>
            <a:ext cx="4752109" cy="10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5112328" y="2143991"/>
            <a:ext cx="3463" cy="2213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多边形 10"/>
          <p:cNvSpPr/>
          <p:nvPr/>
        </p:nvSpPr>
        <p:spPr>
          <a:xfrm>
            <a:off x="5642264" y="2182091"/>
            <a:ext cx="2885209" cy="1333625"/>
          </a:xfrm>
          <a:custGeom>
            <a:avLst/>
            <a:gdLst>
              <a:gd name="connsiteX0" fmla="*/ 0 w 2885209"/>
              <a:gd name="connsiteY0" fmla="*/ 45028 h 1333625"/>
              <a:gd name="connsiteX1" fmla="*/ 623455 w 2885209"/>
              <a:gd name="connsiteY1" fmla="*/ 997528 h 1333625"/>
              <a:gd name="connsiteX2" fmla="*/ 1420091 w 2885209"/>
              <a:gd name="connsiteY2" fmla="*/ 1333500 h 1333625"/>
              <a:gd name="connsiteX3" fmla="*/ 2199409 w 2885209"/>
              <a:gd name="connsiteY3" fmla="*/ 1021773 h 1333625"/>
              <a:gd name="connsiteX4" fmla="*/ 2885209 w 2885209"/>
              <a:gd name="connsiteY4" fmla="*/ 0 h 133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5209" h="1333625">
                <a:moveTo>
                  <a:pt x="0" y="45028"/>
                </a:moveTo>
                <a:cubicBezTo>
                  <a:pt x="193386" y="413905"/>
                  <a:pt x="386773" y="782783"/>
                  <a:pt x="623455" y="997528"/>
                </a:cubicBezTo>
                <a:cubicBezTo>
                  <a:pt x="860137" y="1212273"/>
                  <a:pt x="1157432" y="1329459"/>
                  <a:pt x="1420091" y="1333500"/>
                </a:cubicBezTo>
                <a:cubicBezTo>
                  <a:pt x="1682750" y="1337541"/>
                  <a:pt x="1955223" y="1244023"/>
                  <a:pt x="2199409" y="1021773"/>
                </a:cubicBezTo>
                <a:cubicBezTo>
                  <a:pt x="2443595" y="799523"/>
                  <a:pt x="2664402" y="399761"/>
                  <a:pt x="288520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5853546" y="2618510"/>
            <a:ext cx="3463" cy="1018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316191" y="2552700"/>
            <a:ext cx="3464" cy="1073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651607" y="3703906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w1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080538" y="3736171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w2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707582" y="3703906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651976" y="2127373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5853546" y="2660073"/>
            <a:ext cx="180109" cy="398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8308740" y="2254827"/>
            <a:ext cx="287482" cy="297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5708073" y="1101436"/>
            <a:ext cx="3037609" cy="45373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梯度即切线方向的变化量</a:t>
            </a:r>
          </a:p>
        </p:txBody>
      </p:sp>
    </p:spTree>
    <p:extLst>
      <p:ext uri="{BB962C8B-B14F-4D97-AF65-F5344CB8AC3E}">
        <p14:creationId xmlns:p14="http://schemas.microsoft.com/office/powerpoint/2010/main" val="166976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Pre</a:t>
            </a:r>
            <a:r>
              <a:rPr lang="zh-CN" altLang="en-US" dirty="0"/>
              <a:t>梯度下降算法入门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dirty="0"/>
              <a:t>理解梯度下降法</a:t>
            </a:r>
            <a:r>
              <a:rPr lang="en-US" altLang="zh-CN" dirty="0"/>
              <a:t>——</a:t>
            </a:r>
            <a:r>
              <a:rPr lang="zh-CN" altLang="en-US" dirty="0"/>
              <a:t>举个例子</a:t>
            </a:r>
            <a:endParaRPr lang="en-US" altLang="zh-CN" dirty="0"/>
          </a:p>
          <a:p>
            <a:pPr lvl="1" algn="just">
              <a:lnSpc>
                <a:spcPct val="110000"/>
              </a:lnSpc>
            </a:pPr>
            <a:r>
              <a:rPr lang="zh-CN" altLang="en-US" dirty="0"/>
              <a:t>从该例子，扩展思路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917863" y="2170234"/>
            <a:ext cx="7308273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在这里，我们使用线性函数对梯度下降法进行说明，实际应用中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用非线性函数表达</a:t>
            </a:r>
            <a:r>
              <a:rPr lang="en-US" altLang="zh-CN" dirty="0">
                <a:latin typeface="Times New Roman" panose="02020603050405020304" pitchFamily="18" charset="0"/>
              </a:rPr>
              <a:t>x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</a:rPr>
              <a:t>y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之间的非线性关系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在这里，只有一个样本，实际应用中一般有很多的样本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在这里，</a:t>
            </a:r>
            <a:r>
              <a:rPr lang="en-US" altLang="zh-CN" dirty="0">
                <a:latin typeface="Times New Roman" panose="02020603050405020304" pitchFamily="18" charset="0"/>
              </a:rPr>
              <a:t>x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只有一个分量，实际应用中一般</a:t>
            </a:r>
            <a:r>
              <a:rPr lang="en-US" altLang="zh-CN" dirty="0">
                <a:latin typeface="Times New Roman" panose="02020603050405020304" pitchFamily="18" charset="0"/>
              </a:rPr>
              <a:t>x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是一个多维向量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但是这些不影响我们对梯度下降法本质的理解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040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6792</TotalTime>
  <Words>1097</Words>
  <Application>Microsoft Office PowerPoint</Application>
  <PresentationFormat>全屏显示(16:9)</PresentationFormat>
  <Paragraphs>246</Paragraphs>
  <Slides>28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Helvetica Neue</vt:lpstr>
      <vt:lpstr>Mangal</vt:lpstr>
      <vt:lpstr>宋体</vt:lpstr>
      <vt:lpstr>Microsoft YaHei</vt:lpstr>
      <vt:lpstr>Microsoft YaHei</vt:lpstr>
      <vt:lpstr>Arial</vt:lpstr>
      <vt:lpstr>Calibri</vt:lpstr>
      <vt:lpstr>Cambria Math</vt:lpstr>
      <vt:lpstr>Times New Roman</vt:lpstr>
      <vt:lpstr>Wingdings</vt:lpstr>
      <vt:lpstr>清风素材 https://12sc.taobao.com/</vt:lpstr>
      <vt:lpstr>PowerPoint 演示文稿</vt:lpstr>
      <vt:lpstr>PowerPoint 演示文稿</vt:lpstr>
      <vt:lpstr>分类：Pre梯度下降算法入门</vt:lpstr>
      <vt:lpstr>分类：Pre梯度下降算法入门</vt:lpstr>
      <vt:lpstr>分类：Pre梯度下降算法入门</vt:lpstr>
      <vt:lpstr>分类：Pre梯度下降算法入门</vt:lpstr>
      <vt:lpstr>分类：Pre梯度下降算法入门</vt:lpstr>
      <vt:lpstr>分类：Pre梯度下降算法入门</vt:lpstr>
      <vt:lpstr>分类：Pre梯度下降算法入门</vt:lpstr>
      <vt:lpstr>pause</vt:lpstr>
      <vt:lpstr>分类：Pre梯度下降算法入门</vt:lpstr>
      <vt:lpstr>分类：Pre梯度下降算法入门</vt:lpstr>
      <vt:lpstr>分类：Pre梯度下降算法入门</vt:lpstr>
      <vt:lpstr>分类：Pre梯度下降算法入门</vt:lpstr>
      <vt:lpstr>分类：Pre梯度下降算法入门</vt:lpstr>
      <vt:lpstr>分类：Pre梯度下降算法入门</vt:lpstr>
      <vt:lpstr>分类：Pre梯度下降算法入门</vt:lpstr>
      <vt:lpstr>分类：Pre梯度下降算法入门</vt:lpstr>
      <vt:lpstr>分类：Pre梯度下降算法入门</vt:lpstr>
      <vt:lpstr>分类：Pre梯度下降算法入门</vt:lpstr>
      <vt:lpstr>pause</vt:lpstr>
      <vt:lpstr>分类：Pre梯度下降算法入门</vt:lpstr>
      <vt:lpstr>分类：Pre梯度下降算法入门</vt:lpstr>
      <vt:lpstr>pause</vt:lpstr>
      <vt:lpstr>分类：Pre梯度下降算法入门</vt:lpstr>
      <vt:lpstr>pause</vt:lpstr>
      <vt:lpstr>分类：Pre梯度下降算法入门</vt:lpstr>
      <vt:lpstr>pause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384</cp:revision>
  <cp:lastPrinted>2020-03-27T09:34:47Z</cp:lastPrinted>
  <dcterms:created xsi:type="dcterms:W3CDTF">2015-01-23T04:02:45Z</dcterms:created>
  <dcterms:modified xsi:type="dcterms:W3CDTF">2024-08-30T07:37:41Z</dcterms:modified>
  <cp:category/>
  <cp:contentStatus>12sc.taobao.com</cp:contentStatus>
</cp:coreProperties>
</file>